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y="5143500" cx="9144000"/>
  <p:notesSz cx="6858000" cy="9144000"/>
  <p:embeddedFontLst>
    <p:embeddedFont>
      <p:font typeface="Roboto"/>
      <p:regular r:id="rId13"/>
      <p:bold r:id="rId14"/>
      <p:italic r:id="rId15"/>
      <p:boldItalic r:id="rId16"/>
    </p:embeddedFont>
    <p:embeddedFont>
      <p:font typeface="Nunito"/>
      <p:regular r:id="rId17"/>
      <p:bold r:id="rId18"/>
      <p:italic r:id="rId19"/>
      <p:boldItalic r:id="rId20"/>
    </p:embeddedFont>
    <p:embeddedFont>
      <p:font typeface="Maven Pro"/>
      <p:regular r:id="rId21"/>
      <p:bold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Nunito-boldItalic.fntdata"/><Relationship Id="rId11" Type="http://schemas.openxmlformats.org/officeDocument/2006/relationships/slide" Target="slides/slide6.xml"/><Relationship Id="rId22" Type="http://schemas.openxmlformats.org/officeDocument/2006/relationships/font" Target="fonts/MavenPro-bold.fntdata"/><Relationship Id="rId10" Type="http://schemas.openxmlformats.org/officeDocument/2006/relationships/slide" Target="slides/slide5.xml"/><Relationship Id="rId21" Type="http://schemas.openxmlformats.org/officeDocument/2006/relationships/font" Target="fonts/MavenPro-regular.fntdata"/><Relationship Id="rId13" Type="http://schemas.openxmlformats.org/officeDocument/2006/relationships/font" Target="fonts/Roboto-regular.fntdata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Roboto-italic.fntdata"/><Relationship Id="rId14" Type="http://schemas.openxmlformats.org/officeDocument/2006/relationships/font" Target="fonts/Roboto-bold.fntdata"/><Relationship Id="rId17" Type="http://schemas.openxmlformats.org/officeDocument/2006/relationships/font" Target="fonts/Nunito-regular.fntdata"/><Relationship Id="rId16" Type="http://schemas.openxmlformats.org/officeDocument/2006/relationships/font" Target="fonts/Roboto-boldItalic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Nunito-italic.fntdata"/><Relationship Id="rId6" Type="http://schemas.openxmlformats.org/officeDocument/2006/relationships/slide" Target="slides/slide1.xml"/><Relationship Id="rId18" Type="http://schemas.openxmlformats.org/officeDocument/2006/relationships/font" Target="fonts/Nunito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13fbd02ff5c_0_7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13fbd02ff5c_0_7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13fbd02ff5c_0_7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13fbd02ff5c_0_7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13fbd02ff5c_0_7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13fbd02ff5c_0_7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3fbd02ff5c_0_7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13fbd02ff5c_0_7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13fbd02ff5c_0_7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13fbd02ff5c_0_7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13fcb2ebc6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13fcb2ebc6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3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fmla="val 8244818" name="adj1"/>
                  <a:gd fmla="val 16246175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fmla="val 8801158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fmla="val 1255410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" name="Google Shape;46;p2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2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68" name="Google Shape;268;p11"/>
          <p:cNvSpPr txBox="1"/>
          <p:nvPr>
            <p:ph hasCustomPrompt="1"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0" name="Google Shape;270;p1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2" name="Google Shape;82;p3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p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9" name="Google Shape;89;p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0" name="Google Shape;90;p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6" name="Google Shape;96;p5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7" name="Google Shape;97;p5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4" name="Google Shape;104;p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" name="Google Shape;109;p7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0" name="Google Shape;110;p7"/>
          <p:cNvSpPr txBox="1"/>
          <p:nvPr>
            <p:ph idx="1" type="body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1" name="Google Shape;111;p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5" name="Google Shape;125;p8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" name="Google Shape;131;p9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2" name="Google Shape;132;p9"/>
          <p:cNvSpPr txBox="1"/>
          <p:nvPr>
            <p:ph idx="1" type="subTitle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3" name="Google Shape;133;p9"/>
          <p:cNvSpPr txBox="1"/>
          <p:nvPr>
            <p:ph idx="2" type="body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" name="Google Shape;139;p10"/>
          <p:cNvSpPr txBox="1"/>
          <p:nvPr>
            <p:ph idx="1" type="body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40" name="Google Shape;140;p1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ment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3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1800"/>
              </a:spcBef>
              <a:spcAft>
                <a:spcPts val="800"/>
              </a:spcAft>
              <a:buNone/>
            </a:pPr>
            <a:r>
              <a:rPr lang="en" sz="2250">
                <a:latin typeface="Arial"/>
                <a:ea typeface="Arial"/>
                <a:cs typeface="Arial"/>
                <a:sym typeface="Arial"/>
              </a:rPr>
              <a:t>Autonomous cars</a:t>
            </a:r>
            <a:endParaRPr/>
          </a:p>
        </p:txBody>
      </p:sp>
      <p:sp>
        <p:nvSpPr>
          <p:cNvPr id="278" name="Google Shape;278;p13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47500" lnSpcReduction="20000"/>
          </a:bodyPr>
          <a:lstStyle/>
          <a:p>
            <a:pPr indent="0" lvl="0" marL="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b="1" lang="en" sz="2250">
                <a:latin typeface="Arial"/>
                <a:ea typeface="Arial"/>
                <a:cs typeface="Arial"/>
                <a:sym typeface="Arial"/>
              </a:rPr>
              <a:t>W</a:t>
            </a:r>
            <a:r>
              <a:rPr b="1" lang="en" sz="2250">
                <a:latin typeface="Arial"/>
                <a:ea typeface="Arial"/>
                <a:cs typeface="Arial"/>
                <a:sym typeface="Arial"/>
              </a:rPr>
              <a:t>ho should be held legally accountable in event of an accident?</a:t>
            </a:r>
            <a:endParaRPr b="1" sz="225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are autonomous cars?</a:t>
            </a:r>
            <a:endParaRPr/>
          </a:p>
        </p:txBody>
      </p:sp>
      <p:sp>
        <p:nvSpPr>
          <p:cNvPr id="284" name="Google Shape;284;p14"/>
          <p:cNvSpPr txBox="1"/>
          <p:nvPr>
            <p:ph idx="1" type="body"/>
          </p:nvPr>
        </p:nvSpPr>
        <p:spPr>
          <a:xfrm>
            <a:off x="293100" y="1668175"/>
            <a:ext cx="47457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2425" lvl="0" marL="457200" rtl="0" algn="l">
              <a:spcBef>
                <a:spcPts val="0"/>
              </a:spcBef>
              <a:spcAft>
                <a:spcPts val="0"/>
              </a:spcAft>
              <a:buClr>
                <a:srgbClr val="111C24"/>
              </a:buClr>
              <a:buSzPts val="1950"/>
              <a:buFont typeface="Roboto"/>
              <a:buChar char="●"/>
            </a:pPr>
            <a:r>
              <a:rPr lang="en" sz="1950">
                <a:solidFill>
                  <a:srgbClr val="111C2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Vehicle capable of sensing its environment</a:t>
            </a:r>
            <a:endParaRPr sz="1950">
              <a:solidFill>
                <a:srgbClr val="111C24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52425" lvl="0" marL="457200" rtl="0" algn="l">
              <a:spcBef>
                <a:spcPts val="0"/>
              </a:spcBef>
              <a:spcAft>
                <a:spcPts val="0"/>
              </a:spcAft>
              <a:buClr>
                <a:srgbClr val="111C24"/>
              </a:buClr>
              <a:buSzPts val="1950"/>
              <a:buFont typeface="Roboto"/>
              <a:buChar char="●"/>
            </a:pPr>
            <a:r>
              <a:rPr lang="en" sz="1950">
                <a:solidFill>
                  <a:srgbClr val="111C2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Operating </a:t>
            </a:r>
            <a:r>
              <a:rPr lang="en" sz="1950">
                <a:solidFill>
                  <a:srgbClr val="111C2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without</a:t>
            </a:r>
            <a:r>
              <a:rPr lang="en" sz="1950">
                <a:solidFill>
                  <a:srgbClr val="111C2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human involvement</a:t>
            </a:r>
            <a:endParaRPr sz="1950">
              <a:solidFill>
                <a:srgbClr val="111C24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52425" lvl="0" marL="457200" rtl="0" algn="l">
              <a:spcBef>
                <a:spcPts val="0"/>
              </a:spcBef>
              <a:spcAft>
                <a:spcPts val="0"/>
              </a:spcAft>
              <a:buClr>
                <a:srgbClr val="111C24"/>
              </a:buClr>
              <a:buSzPts val="1950"/>
              <a:buFont typeface="Roboto"/>
              <a:buChar char="●"/>
            </a:pPr>
            <a:r>
              <a:rPr lang="en" sz="1950">
                <a:solidFill>
                  <a:srgbClr val="111C2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Human passenger is not required to be present take control of the vehicle at any time</a:t>
            </a:r>
            <a:endParaRPr sz="1900"/>
          </a:p>
        </p:txBody>
      </p:sp>
      <p:pic>
        <p:nvPicPr>
          <p:cNvPr id="285" name="Google Shape;28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38800" y="1857575"/>
            <a:ext cx="3947976" cy="2299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1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 autonomous cars work?</a:t>
            </a:r>
            <a:endParaRPr/>
          </a:p>
        </p:txBody>
      </p:sp>
      <p:sp>
        <p:nvSpPr>
          <p:cNvPr id="291" name="Google Shape;291;p15"/>
          <p:cNvSpPr txBox="1"/>
          <p:nvPr>
            <p:ph idx="1" type="body"/>
          </p:nvPr>
        </p:nvSpPr>
        <p:spPr>
          <a:xfrm>
            <a:off x="233150" y="1772925"/>
            <a:ext cx="62880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rgbClr val="111C24"/>
              </a:buClr>
              <a:buSzPts val="1350"/>
              <a:buFont typeface="Roboto"/>
              <a:buChar char="●"/>
            </a:pPr>
            <a:r>
              <a:rPr lang="en" sz="1350">
                <a:solidFill>
                  <a:srgbClr val="111C2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R</a:t>
            </a:r>
            <a:r>
              <a:rPr lang="en" sz="1350">
                <a:solidFill>
                  <a:srgbClr val="111C2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ely on sensors, actuators, complex algorithms, machine learning systems, and powerful processors to execute software</a:t>
            </a:r>
            <a:endParaRPr sz="1350">
              <a:solidFill>
                <a:srgbClr val="111C24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rgbClr val="111C24"/>
              </a:buClr>
              <a:buSzPts val="1350"/>
              <a:buFont typeface="Roboto"/>
              <a:buChar char="●"/>
            </a:pPr>
            <a:r>
              <a:rPr lang="en" sz="1350">
                <a:solidFill>
                  <a:srgbClr val="111C2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Create and maintain a map of their surroundings based on a variety of sensors situated in different parts of the vehicle</a:t>
            </a:r>
            <a:endParaRPr sz="1350">
              <a:solidFill>
                <a:srgbClr val="111C24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rgbClr val="111C24"/>
              </a:buClr>
              <a:buSzPts val="1350"/>
              <a:buFont typeface="Roboto"/>
              <a:buChar char="●"/>
            </a:pPr>
            <a:r>
              <a:rPr lang="en" sz="1350">
                <a:solidFill>
                  <a:srgbClr val="111C2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Sophisticated software then processes all this sensory input, plots a path, and sends instructions to the car’s actuators, which control acceleration, braking, and steering. Hard-coded rules, obstacle avoidance algorithms, predictive modeling, and object recognition help the software follow traffic rules and navigate obstacles.</a:t>
            </a:r>
            <a:endParaRPr/>
          </a:p>
        </p:txBody>
      </p:sp>
      <p:pic>
        <p:nvPicPr>
          <p:cNvPr id="292" name="Google Shape;29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21150" y="1874727"/>
            <a:ext cx="2470273" cy="1394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21150" y="3379063"/>
            <a:ext cx="2470275" cy="12392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1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Morality and autonomous cars</a:t>
            </a:r>
            <a:endParaRPr/>
          </a:p>
        </p:txBody>
      </p:sp>
      <p:sp>
        <p:nvSpPr>
          <p:cNvPr id="299" name="Google Shape;299;p16"/>
          <p:cNvSpPr txBox="1"/>
          <p:nvPr>
            <p:ph idx="1" type="body"/>
          </p:nvPr>
        </p:nvSpPr>
        <p:spPr>
          <a:xfrm>
            <a:off x="525150" y="1559638"/>
            <a:ext cx="4453800" cy="263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Morality needs to be programmed into autonomous cars ahead of time</a:t>
            </a:r>
            <a:endParaRPr sz="1500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However a study in 2018 concluded that morals vary country to country, making it impossible to develop a car that universally satisfies the ethical frameworks adopted across the world</a:t>
            </a:r>
            <a:endParaRPr sz="1500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314475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222222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0" name="Google Shape;30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9025" y="1383425"/>
            <a:ext cx="3860250" cy="29894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1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happens if there is an accident?</a:t>
            </a:r>
            <a:endParaRPr/>
          </a:p>
        </p:txBody>
      </p:sp>
      <p:sp>
        <p:nvSpPr>
          <p:cNvPr id="306" name="Google Shape;306;p17"/>
          <p:cNvSpPr txBox="1"/>
          <p:nvPr>
            <p:ph idx="1" type="body"/>
          </p:nvPr>
        </p:nvSpPr>
        <p:spPr>
          <a:xfrm>
            <a:off x="1303800" y="1597875"/>
            <a:ext cx="7030500" cy="31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Who is responsible?</a:t>
            </a:r>
            <a:endParaRPr sz="1050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29527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050"/>
              <a:buFont typeface="Arial"/>
              <a:buChar char="●"/>
            </a:pPr>
            <a:r>
              <a:rPr lang="en" sz="1050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the owner?</a:t>
            </a:r>
            <a:endParaRPr sz="1050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29527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4152"/>
              </a:buClr>
              <a:buSzPts val="1050"/>
              <a:buFont typeface="Arial"/>
              <a:buChar char="●"/>
            </a:pPr>
            <a:r>
              <a:rPr lang="en" sz="1050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the manufacturer?</a:t>
            </a:r>
            <a:endParaRPr sz="1050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29527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4152"/>
              </a:buClr>
              <a:buSzPts val="1050"/>
              <a:buFont typeface="Arial"/>
              <a:buChar char="●"/>
            </a:pPr>
            <a:r>
              <a:rPr lang="en" sz="1050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the insurance company?</a:t>
            </a:r>
            <a:endParaRPr sz="1050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29527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4152"/>
              </a:buClr>
              <a:buSzPts val="1050"/>
              <a:buFont typeface="Arial"/>
              <a:buChar char="●"/>
            </a:pPr>
            <a:r>
              <a:rPr lang="en" sz="1050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the AI developer?</a:t>
            </a:r>
            <a:endParaRPr sz="1050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37500"/>
              </a:lnSpc>
              <a:spcBef>
                <a:spcPts val="230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The UK have proposed that the legal responsibility for accidents caused by self driving vehicles should rest with the </a:t>
            </a:r>
            <a:r>
              <a:rPr b="1" lang="en" sz="1050" u="sng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company</a:t>
            </a:r>
            <a:r>
              <a:rPr lang="en" sz="1050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or </a:t>
            </a:r>
            <a:r>
              <a:rPr b="1" lang="en" sz="1050" u="sng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body</a:t>
            </a:r>
            <a:r>
              <a:rPr lang="en" sz="1050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that obtained authorisation for the self-driving features used by the vehicle, </a:t>
            </a:r>
            <a:r>
              <a:rPr b="1" lang="en" sz="1050" u="sng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NOT</a:t>
            </a:r>
            <a:r>
              <a:rPr lang="en" sz="1050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the person in the driver’s seat</a:t>
            </a:r>
            <a:endParaRPr sz="1050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In theory, the following entities could be liable:</a:t>
            </a:r>
            <a:endParaRPr sz="1050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296021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55555"/>
              </a:buClr>
              <a:buSzPts val="1062"/>
              <a:buFont typeface="Arial"/>
              <a:buAutoNum type="arabicPeriod"/>
            </a:pPr>
            <a:r>
              <a:rPr lang="en" sz="1061">
                <a:solidFill>
                  <a:srgbClr val="555555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Manufacturer of the car</a:t>
            </a:r>
            <a:endParaRPr sz="1061">
              <a:solidFill>
                <a:srgbClr val="555555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296021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55555"/>
              </a:buClr>
              <a:buSzPts val="1062"/>
              <a:buFont typeface="Arial"/>
              <a:buAutoNum type="arabicPeriod"/>
            </a:pPr>
            <a:r>
              <a:rPr lang="en" sz="1061">
                <a:solidFill>
                  <a:srgbClr val="555555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Designer of the software</a:t>
            </a:r>
            <a:endParaRPr sz="1061">
              <a:solidFill>
                <a:srgbClr val="555555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296021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55555"/>
              </a:buClr>
              <a:buSzPts val="1062"/>
              <a:buFont typeface="Arial"/>
              <a:buAutoNum type="arabicPeriod"/>
            </a:pPr>
            <a:r>
              <a:rPr lang="en" sz="1061">
                <a:solidFill>
                  <a:srgbClr val="555555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Fleet owner</a:t>
            </a:r>
            <a:endParaRPr sz="1061">
              <a:solidFill>
                <a:srgbClr val="555555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296021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55555"/>
              </a:buClr>
              <a:buSzPts val="1062"/>
              <a:buFont typeface="Arial"/>
              <a:buAutoNum type="arabicPeriod"/>
            </a:pPr>
            <a:r>
              <a:rPr lang="en" sz="1061">
                <a:solidFill>
                  <a:srgbClr val="555555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Manufacturer of the vehicle’s components</a:t>
            </a:r>
            <a:endParaRPr sz="1050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7" name="Google Shape;307;p17"/>
          <p:cNvPicPr preferRelativeResize="0"/>
          <p:nvPr/>
        </p:nvPicPr>
        <p:blipFill rotWithShape="1">
          <a:blip r:embed="rId3">
            <a:alphaModFix/>
          </a:blip>
          <a:srcRect b="27263" l="6462" r="6094" t="18394"/>
          <a:stretch/>
        </p:blipFill>
        <p:spPr>
          <a:xfrm>
            <a:off x="4646850" y="1388850"/>
            <a:ext cx="3438974" cy="1360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1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evidence is required to prove fault?</a:t>
            </a:r>
            <a:endParaRPr/>
          </a:p>
        </p:txBody>
      </p:sp>
      <p:sp>
        <p:nvSpPr>
          <p:cNvPr id="313" name="Google Shape;313;p18"/>
          <p:cNvSpPr txBox="1"/>
          <p:nvPr>
            <p:ph idx="1" type="body"/>
          </p:nvPr>
        </p:nvSpPr>
        <p:spPr>
          <a:xfrm>
            <a:off x="1303800" y="1597875"/>
            <a:ext cx="5157300" cy="335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34415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Data collected by the vehicle sensors would provide evidence for:</a:t>
            </a:r>
            <a:endParaRPr sz="1150">
              <a:solidFill>
                <a:srgbClr val="34415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01625" lvl="0" marL="457200" rtl="0" algn="l">
              <a:lnSpc>
                <a:spcPct val="137500"/>
              </a:lnSpc>
              <a:spcBef>
                <a:spcPts val="2300"/>
              </a:spcBef>
              <a:spcAft>
                <a:spcPts val="0"/>
              </a:spcAft>
              <a:buClr>
                <a:srgbClr val="344152"/>
              </a:buClr>
              <a:buSzPts val="1150"/>
              <a:buFont typeface="Arial"/>
              <a:buChar char="●"/>
            </a:pPr>
            <a:r>
              <a:rPr lang="en" sz="1150">
                <a:solidFill>
                  <a:srgbClr val="34415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Whether the car was being driven by a human or in autonomous-mode</a:t>
            </a:r>
            <a:endParaRPr sz="1150">
              <a:solidFill>
                <a:srgbClr val="34415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01625" lvl="0" marL="457200" rtl="0" algn="l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Clr>
                <a:srgbClr val="344152"/>
              </a:buClr>
              <a:buSzPts val="1150"/>
              <a:buFont typeface="Arial"/>
              <a:buChar char="●"/>
            </a:pPr>
            <a:r>
              <a:rPr lang="en" sz="1150">
                <a:solidFill>
                  <a:srgbClr val="34415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Video footage of the incident</a:t>
            </a:r>
            <a:endParaRPr sz="1150">
              <a:solidFill>
                <a:srgbClr val="34415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01625" lvl="0" marL="457200" rtl="0" algn="l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Clr>
                <a:srgbClr val="344152"/>
              </a:buClr>
              <a:buSzPts val="1150"/>
              <a:buFont typeface="Arial"/>
              <a:buChar char="●"/>
            </a:pPr>
            <a:r>
              <a:rPr lang="en" sz="1150">
                <a:solidFill>
                  <a:srgbClr val="34415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Record of sensor input data and output actions from software</a:t>
            </a:r>
            <a:endParaRPr sz="1150">
              <a:solidFill>
                <a:srgbClr val="34415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01625" lvl="0" marL="457200" rtl="0" algn="l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Clr>
                <a:srgbClr val="344152"/>
              </a:buClr>
              <a:buSzPts val="1150"/>
              <a:buFont typeface="Arial"/>
              <a:buChar char="●"/>
            </a:pPr>
            <a:r>
              <a:rPr lang="en" sz="1150">
                <a:solidFill>
                  <a:srgbClr val="34415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Status of vehicle/sensors</a:t>
            </a:r>
            <a:endParaRPr sz="1150">
              <a:solidFill>
                <a:srgbClr val="34415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37500"/>
              </a:lnSpc>
              <a:spcBef>
                <a:spcPts val="230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344152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Any aspect relating to the maintenance or autonomous driving of the vehicle (i.e. software) would place liability onto the manufacturer.</a:t>
            </a:r>
            <a:endParaRPr sz="1150">
              <a:solidFill>
                <a:srgbClr val="344152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37500"/>
              </a:lnSpc>
              <a:spcBef>
                <a:spcPts val="2300"/>
              </a:spcBef>
              <a:spcAft>
                <a:spcPts val="2300"/>
              </a:spcAft>
              <a:buNone/>
            </a:pPr>
            <a:r>
              <a:rPr lang="en" sz="1150">
                <a:solidFill>
                  <a:srgbClr val="34415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Are there issues with data protection?</a:t>
            </a:r>
            <a:endParaRPr sz="1150">
              <a:solidFill>
                <a:srgbClr val="34415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4" name="Google Shape;31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33400" y="1597875"/>
            <a:ext cx="2051150" cy="115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91050" y="2802539"/>
            <a:ext cx="2223450" cy="12514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19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  <p:pic>
        <p:nvPicPr>
          <p:cNvPr id="321" name="Google Shape;32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7229" y="1381863"/>
            <a:ext cx="3849550" cy="3114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